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8" r:id="rId11"/>
    <p:sldId id="265" r:id="rId12"/>
    <p:sldId id="269" r:id="rId13"/>
    <p:sldId id="275" r:id="rId14"/>
    <p:sldId id="273" r:id="rId15"/>
    <p:sldId id="270" r:id="rId16"/>
    <p:sldId id="27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F8B50-0182-4D02-83EC-9B8A4E4C762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6FE61-9769-453E-BDE4-C1BC8979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1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06wj.github.io/pokemon/demo/index.html" TargetMode="External"/><Relationship Id="rId2" Type="http://schemas.openxmlformats.org/officeDocument/2006/relationships/hyperlink" Target="https://github.com/06wj/pokemon/tree/master/model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ED9C5-71F6-4F3F-9F92-E57EC098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654" y="2036762"/>
            <a:ext cx="9144000" cy="2387600"/>
          </a:xfrm>
        </p:spPr>
        <p:txBody>
          <a:bodyPr/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跑</a:t>
            </a:r>
            <a:r>
              <a:rPr 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Kemon-Go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技术方案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1" y="2646957"/>
            <a:ext cx="5181600" cy="4351338"/>
          </a:xfrm>
        </p:spPr>
        <p:txBody>
          <a:bodyPr/>
          <a:lstStyle/>
          <a:p>
            <a:r>
              <a:rPr lang="en-US" altLang="zh-CN" dirty="0"/>
              <a:t>Google </a:t>
            </a:r>
            <a:r>
              <a:rPr lang="en-US" altLang="zh-CN" dirty="0" err="1"/>
              <a:t>ARCore</a:t>
            </a:r>
            <a:r>
              <a:rPr lang="zh-CN" altLang="en-US" dirty="0"/>
              <a:t> </a:t>
            </a:r>
            <a:r>
              <a:rPr lang="en-US" dirty="0"/>
              <a:t>for Android</a:t>
            </a:r>
          </a:p>
          <a:p>
            <a:r>
              <a:rPr lang="zh-CN" altLang="en-US" dirty="0"/>
              <a:t>运行时，无需转换即可加载以 </a:t>
            </a:r>
            <a:r>
              <a:rPr lang="en-US" altLang="zh-CN" dirty="0" err="1"/>
              <a:t>glTF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 err="1"/>
              <a:t>glb</a:t>
            </a:r>
            <a:r>
              <a:rPr lang="en-US" altLang="zh-CN" dirty="0"/>
              <a:t> </a:t>
            </a:r>
            <a:r>
              <a:rPr lang="zh-CN" altLang="en-US" dirty="0"/>
              <a:t>文件形式存储的 </a:t>
            </a:r>
            <a:r>
              <a:rPr lang="en-US" altLang="zh-CN" dirty="0"/>
              <a:t>3D </a:t>
            </a:r>
            <a:r>
              <a:rPr lang="zh-CN" altLang="en-US" dirty="0"/>
              <a:t>模型</a:t>
            </a:r>
            <a:endParaRPr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E603AB3-68A2-4209-A874-7D71B15AAE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82119" y="2086252"/>
            <a:ext cx="5714464" cy="36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模型展示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748" y="2274094"/>
            <a:ext cx="5181600" cy="4351338"/>
          </a:xfrm>
        </p:spPr>
        <p:txBody>
          <a:bodyPr/>
          <a:lstStyle/>
          <a:p>
            <a:r>
              <a:rPr lang="zh-CN" altLang="en-US" dirty="0"/>
              <a:t>打开手机摄像头，从多个角度拍摄，构建物理平面模型</a:t>
            </a:r>
            <a:endParaRPr lang="en-US" altLang="zh-CN" dirty="0"/>
          </a:p>
          <a:p>
            <a:r>
              <a:rPr lang="zh-CN" altLang="en-US" dirty="0"/>
              <a:t>将内置的宠物精灵模型固定在物理平面上</a:t>
            </a:r>
            <a:endParaRPr lang="en-US" altLang="zh-CN" dirty="0"/>
          </a:p>
          <a:p>
            <a:r>
              <a:rPr lang="zh-CN" altLang="en-US" dirty="0"/>
              <a:t>随着手机摄像头的移动，可以在不同角度查看宠物精灵模型</a:t>
            </a:r>
            <a:endParaRPr lang="en-US" dirty="0"/>
          </a:p>
          <a:p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9F0F845-2610-41A3-98B2-5CD73FB16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32631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技术方案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1" y="2646957"/>
            <a:ext cx="5181600" cy="4351338"/>
          </a:xfrm>
        </p:spPr>
        <p:txBody>
          <a:bodyPr/>
          <a:lstStyle/>
          <a:p>
            <a:r>
              <a:rPr lang="zh-CN" altLang="en-US" dirty="0"/>
              <a:t>运用制作完成的</a:t>
            </a:r>
            <a:r>
              <a:rPr lang="en-US" altLang="zh-CN" dirty="0"/>
              <a:t>151</a:t>
            </a:r>
            <a:r>
              <a:rPr lang="zh-CN" altLang="en-US" dirty="0"/>
              <a:t>个</a:t>
            </a:r>
            <a:r>
              <a:rPr lang="en-US" altLang="zh-CN" dirty="0" err="1"/>
              <a:t>glTF</a:t>
            </a:r>
            <a:r>
              <a:rPr lang="en-US" altLang="zh-CN" dirty="0"/>
              <a:t> </a:t>
            </a:r>
            <a:r>
              <a:rPr lang="zh-CN" altLang="en-US" dirty="0"/>
              <a:t>精灵模型</a:t>
            </a:r>
            <a:endParaRPr lang="en-US" altLang="zh-CN" dirty="0"/>
          </a:p>
          <a:p>
            <a:r>
              <a:rPr lang="en-US" dirty="0">
                <a:hlinkClick r:id="rId2"/>
              </a:rPr>
              <a:t>https://github.com/06wj/pokemon/tree/master/models</a:t>
            </a:r>
            <a:endParaRPr lang="en-US" dirty="0"/>
          </a:p>
          <a:p>
            <a:r>
              <a:rPr lang="en-US" dirty="0">
                <a:hlinkClick r:id="rId3"/>
              </a:rPr>
              <a:t>https://06wj.github.io/pokemon/demo/index.html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5881496-6D75-4755-8AC9-B30955249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1773" y="1825625"/>
            <a:ext cx="4702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项目目标和特性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71D3463-F2F4-4708-BB6B-218267DEB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本项目预计实现的所有功能需求如下：</a:t>
            </a:r>
            <a:endParaRPr lang="en-US" dirty="0"/>
          </a:p>
          <a:p>
            <a:pPr lvl="0"/>
            <a:r>
              <a:rPr lang="zh-CN" altLang="en-US" dirty="0"/>
              <a:t>实时获取用户的</a:t>
            </a:r>
            <a:r>
              <a:rPr lang="en-US" dirty="0"/>
              <a:t>GPS</a:t>
            </a:r>
            <a:r>
              <a:rPr lang="zh-CN" altLang="en-US" dirty="0"/>
              <a:t>位置信息，并在</a:t>
            </a:r>
            <a:r>
              <a:rPr lang="en-US" dirty="0"/>
              <a:t>APP</a:t>
            </a:r>
            <a:r>
              <a:rPr lang="zh-CN" altLang="en-US" dirty="0"/>
              <a:t>中的地图中显示（优先级：高）</a:t>
            </a:r>
            <a:endParaRPr lang="en-US" dirty="0"/>
          </a:p>
          <a:p>
            <a:pPr lvl="0"/>
            <a:r>
              <a:rPr lang="zh-CN" altLang="en-US" dirty="0"/>
              <a:t>根据用户定位点的移动，在</a:t>
            </a:r>
            <a:r>
              <a:rPr lang="en-US" dirty="0"/>
              <a:t>APP</a:t>
            </a:r>
            <a:r>
              <a:rPr lang="zh-CN" altLang="en-US" dirty="0"/>
              <a:t>中的地图显示跑步路线（优先级：高）</a:t>
            </a:r>
            <a:endParaRPr lang="en-US" dirty="0"/>
          </a:p>
          <a:p>
            <a:pPr lvl="0"/>
            <a:r>
              <a:rPr lang="zh-CN" altLang="en-US" dirty="0"/>
              <a:t>用户开始跑步时，在</a:t>
            </a:r>
            <a:r>
              <a:rPr lang="en-US" dirty="0"/>
              <a:t>APP</a:t>
            </a:r>
            <a:r>
              <a:rPr lang="zh-CN" altLang="en-US" dirty="0"/>
              <a:t>中的地图显示虚拟宠物的出现位置和时间（优先级：高）</a:t>
            </a:r>
            <a:endParaRPr lang="en-US" dirty="0"/>
          </a:p>
          <a:p>
            <a:pPr lvl="0"/>
            <a:r>
              <a:rPr lang="zh-CN" altLang="en-US" dirty="0"/>
              <a:t>用户可以在</a:t>
            </a:r>
            <a:r>
              <a:rPr lang="en-US" dirty="0"/>
              <a:t>APP</a:t>
            </a:r>
            <a:r>
              <a:rPr lang="zh-CN" altLang="en-US" dirty="0"/>
              <a:t>内查看虚拟宠物的</a:t>
            </a:r>
            <a:r>
              <a:rPr lang="en-US" dirty="0"/>
              <a:t>AR</a:t>
            </a:r>
            <a:r>
              <a:rPr lang="zh-CN" altLang="en-US" dirty="0"/>
              <a:t>形象（优先级：高）</a:t>
            </a:r>
            <a:endParaRPr lang="en-US" dirty="0"/>
          </a:p>
          <a:p>
            <a:pPr lvl="0"/>
            <a:r>
              <a:rPr lang="zh-CN" altLang="en-US" dirty="0"/>
              <a:t>用户登录与注册（优先级：高）</a:t>
            </a:r>
            <a:endParaRPr lang="en-US" dirty="0"/>
          </a:p>
          <a:p>
            <a:pPr lvl="0"/>
            <a:r>
              <a:rPr lang="zh-CN" altLang="en-US" dirty="0"/>
              <a:t>服务器端用户信息记录与管理：历史跑步记录，虚拟宠物信息等（优先级：高）</a:t>
            </a:r>
            <a:endParaRPr lang="en-US" dirty="0"/>
          </a:p>
          <a:p>
            <a:pPr lvl="0"/>
            <a:r>
              <a:rPr lang="zh-CN" altLang="en-US" dirty="0"/>
              <a:t>服务器端更改用户跑步限制：规定总里程，合法速度，路线必经点，路线范围（优先级高）</a:t>
            </a:r>
            <a:endParaRPr lang="en-US" dirty="0"/>
          </a:p>
          <a:p>
            <a:pPr lvl="0"/>
            <a:r>
              <a:rPr lang="zh-CN" altLang="en-US" dirty="0"/>
              <a:t>用户可以查看附近的用户，并添加好友（优先级：中）</a:t>
            </a:r>
            <a:endParaRPr lang="en-US" dirty="0"/>
          </a:p>
          <a:p>
            <a:pPr lvl="0"/>
            <a:r>
              <a:rPr lang="zh-CN" altLang="en-US" dirty="0"/>
              <a:t>用户可以查看好友的用户信息：历史跑步记录，虚拟宠物信息等（优先级：中）</a:t>
            </a:r>
            <a:endParaRPr lang="en-US" dirty="0"/>
          </a:p>
          <a:p>
            <a:pPr lvl="0"/>
            <a:r>
              <a:rPr lang="zh-CN" altLang="en-US" dirty="0"/>
              <a:t>用户可以与好友进行虚拟宠物对战（优先级：中）</a:t>
            </a:r>
            <a:endParaRPr lang="en-US" dirty="0"/>
          </a:p>
          <a:p>
            <a:pPr lvl="0"/>
            <a:r>
              <a:rPr lang="zh-CN" altLang="en-US" dirty="0"/>
              <a:t>用户可以在用户论坛进行交流（优先级：低）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测试平台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61" y="2646957"/>
            <a:ext cx="5181600" cy="4351338"/>
          </a:xfrm>
        </p:spPr>
        <p:txBody>
          <a:bodyPr/>
          <a:lstStyle/>
          <a:p>
            <a:r>
              <a:rPr lang="en-US" altLang="zh-CN" dirty="0"/>
              <a:t>Google Pixel 2XL</a:t>
            </a:r>
          </a:p>
          <a:p>
            <a:r>
              <a:rPr lang="en-US" altLang="zh-CN" dirty="0"/>
              <a:t>Google Nexus 6P</a:t>
            </a:r>
          </a:p>
          <a:p>
            <a:r>
              <a:rPr lang="zh-CN" altLang="en-US" dirty="0"/>
              <a:t>确保对</a:t>
            </a:r>
            <a:r>
              <a:rPr lang="en-US" altLang="zh-CN" dirty="0"/>
              <a:t>Google</a:t>
            </a:r>
            <a:r>
              <a:rPr lang="zh-CN" altLang="en-US" dirty="0"/>
              <a:t>开发套件的兼容</a:t>
            </a:r>
            <a:endParaRPr lang="en-US" altLang="zh-CN" dirty="0"/>
          </a:p>
        </p:txBody>
      </p:sp>
      <p:pic>
        <p:nvPicPr>
          <p:cNvPr id="1026" name="Picture 2" descr="Image result for google pixel 2xl">
            <a:extLst>
              <a:ext uri="{FF2B5EF4-FFF2-40B4-BE49-F238E27FC236}">
                <a16:creationId xmlns:a16="http://schemas.microsoft.com/office/drawing/2014/main" id="{71807899-1025-4B35-A813-AC1C305101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9201"/>
            <a:ext cx="5181600" cy="38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2553DEE-0759-4BE4-953D-1DE91B80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02" y="0"/>
            <a:ext cx="9909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迭代计划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2CB13DB4-E36D-48C1-A87E-52104AA11D2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5898684"/>
              </p:ext>
            </p:extLst>
          </p:nvPr>
        </p:nvGraphicFramePr>
        <p:xfrm>
          <a:off x="1899821" y="1690686"/>
          <a:ext cx="8149701" cy="4869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4728">
                  <a:extLst>
                    <a:ext uri="{9D8B030D-6E8A-4147-A177-3AD203B41FA5}">
                      <a16:colId xmlns:a16="http://schemas.microsoft.com/office/drawing/2014/main" val="1058393346"/>
                    </a:ext>
                  </a:extLst>
                </a:gridCol>
                <a:gridCol w="3828736">
                  <a:extLst>
                    <a:ext uri="{9D8B030D-6E8A-4147-A177-3AD203B41FA5}">
                      <a16:colId xmlns:a16="http://schemas.microsoft.com/office/drawing/2014/main" val="39913546"/>
                    </a:ext>
                  </a:extLst>
                </a:gridCol>
                <a:gridCol w="2086237">
                  <a:extLst>
                    <a:ext uri="{9D8B030D-6E8A-4147-A177-3AD203B41FA5}">
                      <a16:colId xmlns:a16="http://schemas.microsoft.com/office/drawing/2014/main" val="2121942710"/>
                    </a:ext>
                  </a:extLst>
                </a:gridCol>
              </a:tblGrid>
              <a:tr h="42718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迭代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任务描述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成果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extLst>
                  <a:ext uri="{0D108BD9-81ED-4DB2-BD59-A6C34878D82A}">
                    <a16:rowId xmlns:a16="http://schemas.microsoft.com/office/drawing/2014/main" val="3414199657"/>
                  </a:ext>
                </a:extLst>
              </a:tr>
              <a:tr h="13385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项目启动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r>
                        <a:rPr lang="en-US" sz="900" kern="0">
                          <a:effectLst/>
                        </a:rPr>
                        <a:t>~7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5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需求调研与分析；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开发</a:t>
                      </a:r>
                      <a:r>
                        <a:rPr lang="en-US" sz="900" kern="0" dirty="0">
                          <a:effectLst/>
                        </a:rPr>
                        <a:t>APP</a:t>
                      </a:r>
                      <a:r>
                        <a:rPr lang="zh-CN" sz="900" kern="0" dirty="0">
                          <a:effectLst/>
                        </a:rPr>
                        <a:t>与管理员网页端原型，沟通并反馈改进；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搭建代码部署与测试平台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搭建地图</a:t>
                      </a:r>
                      <a:r>
                        <a:rPr lang="en-US" sz="900" kern="0" dirty="0">
                          <a:effectLst/>
                        </a:rPr>
                        <a:t>APP</a:t>
                      </a:r>
                      <a:r>
                        <a:rPr lang="zh-CN" sz="900" kern="0" dirty="0">
                          <a:effectLst/>
                        </a:rPr>
                        <a:t>原型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完成产品待办事项，即确定软件需求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extLst>
                  <a:ext uri="{0D108BD9-81ED-4DB2-BD59-A6C34878D82A}">
                    <a16:rowId xmlns:a16="http://schemas.microsoft.com/office/drawing/2014/main" val="967705659"/>
                  </a:ext>
                </a:extLst>
              </a:tr>
              <a:tr h="13385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第一次迭代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6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r>
                        <a:rPr lang="en-US" sz="900" kern="0">
                          <a:effectLst/>
                        </a:rPr>
                        <a:t>~7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15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第一次迭代的需求分析、设计与实现；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包括所有优先级为高的功能性需求；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部署第一次迭代的版本</a:t>
                      </a:r>
                      <a:endParaRPr lang="en-US" sz="10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系统测试，获得反馈并改进。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完成系统版本</a:t>
                      </a:r>
                      <a:r>
                        <a:rPr lang="en-US" sz="900" kern="0" dirty="0">
                          <a:effectLst/>
                        </a:rPr>
                        <a:t>1</a:t>
                      </a:r>
                      <a:r>
                        <a:rPr lang="zh-CN" sz="900" kern="0" dirty="0">
                          <a:effectLst/>
                        </a:rPr>
                        <a:t>（</a:t>
                      </a:r>
                      <a:r>
                        <a:rPr lang="en-US" sz="900" kern="0" dirty="0">
                          <a:effectLst/>
                        </a:rPr>
                        <a:t>R1</a:t>
                      </a:r>
                      <a:r>
                        <a:rPr lang="zh-CN" sz="900" kern="0" dirty="0">
                          <a:effectLst/>
                        </a:rPr>
                        <a:t>）的开发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extLst>
                  <a:ext uri="{0D108BD9-81ED-4DB2-BD59-A6C34878D82A}">
                    <a16:rowId xmlns:a16="http://schemas.microsoft.com/office/drawing/2014/main" val="473866905"/>
                  </a:ext>
                </a:extLst>
              </a:tr>
              <a:tr h="111068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第二次迭代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15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r>
                        <a:rPr lang="en-US" sz="900" kern="0">
                          <a:effectLst/>
                        </a:rPr>
                        <a:t>~7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25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第二次迭代的需求分析、设计与实现；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包括所有优先级为中的功能性需求；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部署第二次迭代的版本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系统测试，获得反馈并改进。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完成系统版本</a:t>
                      </a:r>
                      <a:r>
                        <a:rPr lang="en-US" sz="900" kern="0" dirty="0">
                          <a:effectLst/>
                        </a:rPr>
                        <a:t>2</a:t>
                      </a:r>
                      <a:r>
                        <a:rPr lang="zh-CN" sz="900" kern="0" dirty="0">
                          <a:effectLst/>
                        </a:rPr>
                        <a:t>（</a:t>
                      </a:r>
                      <a:r>
                        <a:rPr lang="en-US" sz="900" kern="0" dirty="0">
                          <a:effectLst/>
                        </a:rPr>
                        <a:t>R2</a:t>
                      </a:r>
                      <a:r>
                        <a:rPr lang="zh-CN" sz="900" kern="0" dirty="0">
                          <a:effectLst/>
                        </a:rPr>
                        <a:t>）的开发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extLst>
                  <a:ext uri="{0D108BD9-81ED-4DB2-BD59-A6C34878D82A}">
                    <a16:rowId xmlns:a16="http://schemas.microsoft.com/office/drawing/2014/main" val="339179147"/>
                  </a:ext>
                </a:extLst>
              </a:tr>
              <a:tr h="65501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项目完善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25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r>
                        <a:rPr lang="en-US" sz="900" kern="0">
                          <a:effectLst/>
                        </a:rPr>
                        <a:t>~8</a:t>
                      </a:r>
                      <a:r>
                        <a:rPr lang="zh-CN" sz="900" kern="0">
                          <a:effectLst/>
                        </a:rPr>
                        <a:t>月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r>
                        <a:rPr lang="zh-CN" sz="900" kern="0">
                          <a:effectLst/>
                        </a:rPr>
                        <a:t>日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撰写用户手册，系统上线运行，获得反馈并改进；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完成系统版本</a:t>
                      </a:r>
                      <a:r>
                        <a:rPr lang="en-US" sz="900" kern="0" dirty="0">
                          <a:effectLst/>
                        </a:rPr>
                        <a:t>3</a:t>
                      </a:r>
                      <a:r>
                        <a:rPr lang="zh-CN" sz="900" kern="0" dirty="0">
                          <a:effectLst/>
                        </a:rPr>
                        <a:t>（</a:t>
                      </a:r>
                      <a:r>
                        <a:rPr lang="en-US" sz="900" kern="0" dirty="0">
                          <a:effectLst/>
                        </a:rPr>
                        <a:t>R3</a:t>
                      </a:r>
                      <a:r>
                        <a:rPr lang="zh-CN" sz="900" kern="0" dirty="0">
                          <a:effectLst/>
                        </a:rPr>
                        <a:t>）的开发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1193" marR="61193" marT="61193" marB="61193"/>
                </a:tc>
                <a:extLst>
                  <a:ext uri="{0D108BD9-81ED-4DB2-BD59-A6C34878D82A}">
                    <a16:rowId xmlns:a16="http://schemas.microsoft.com/office/drawing/2014/main" val="2402310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0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F58C1-A449-470B-9EB9-4210152AD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6752"/>
            <a:ext cx="9144000" cy="2387600"/>
          </a:xfrm>
        </p:spPr>
        <p:txBody>
          <a:bodyPr/>
          <a:lstStyle/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796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504" y="2141537"/>
            <a:ext cx="5181600" cy="4351338"/>
          </a:xfrm>
        </p:spPr>
        <p:txBody>
          <a:bodyPr/>
          <a:lstStyle/>
          <a:p>
            <a:r>
              <a:rPr lang="zh-CN" altLang="en-US" dirty="0"/>
              <a:t>在大学校园中，许多学校为了监督学生锻炼身体，采用了各式各样的跑步打卡手机应用</a:t>
            </a:r>
            <a:endParaRPr lang="en-US" altLang="zh-CN" dirty="0"/>
          </a:p>
          <a:p>
            <a:r>
              <a:rPr lang="zh-CN" altLang="en-US" dirty="0"/>
              <a:t>使用者普遍对这样的手机应用有着强烈的抵触情绪</a:t>
            </a:r>
            <a:endParaRPr lang="en-US" altLang="zh-CN" dirty="0"/>
          </a:p>
          <a:p>
            <a:r>
              <a:rPr lang="zh-CN" altLang="en-US" dirty="0"/>
              <a:t>不少同学骑自行车完成跑步任务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CDFB1C-86AF-4BE2-A08A-7DB1CCE2F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883" y="2141537"/>
            <a:ext cx="5181600" cy="29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525" y="3269001"/>
            <a:ext cx="5181600" cy="4351338"/>
          </a:xfrm>
        </p:spPr>
        <p:txBody>
          <a:bodyPr/>
          <a:lstStyle/>
          <a:p>
            <a:r>
              <a:rPr lang="zh-CN" altLang="en-US" dirty="0"/>
              <a:t>该项目的市场前景广阔：运动世界官网显示，目前已有</a:t>
            </a:r>
            <a:r>
              <a:rPr lang="en-US" dirty="0"/>
              <a:t>120</a:t>
            </a:r>
            <a:r>
              <a:rPr lang="zh-CN" altLang="en-US" dirty="0"/>
              <a:t>多所高校与之达成合作。</a:t>
            </a:r>
            <a:endParaRPr lang="en-US" dirty="0"/>
          </a:p>
          <a:p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E682AF5-B041-4AA3-A94A-5CDFAB7EB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2" y="1825625"/>
            <a:ext cx="46647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504" y="2141537"/>
            <a:ext cx="5181600" cy="4351338"/>
          </a:xfrm>
        </p:spPr>
        <p:txBody>
          <a:bodyPr/>
          <a:lstStyle/>
          <a:p>
            <a:r>
              <a:rPr lang="zh-CN" altLang="en-US" dirty="0"/>
              <a:t>学校采用跑步手机打卡应用的出发点是鼓励学生进行户外运动</a:t>
            </a:r>
            <a:endParaRPr lang="en-US" altLang="zh-CN" dirty="0"/>
          </a:p>
          <a:p>
            <a:r>
              <a:rPr lang="zh-CN" altLang="en-US" dirty="0"/>
              <a:t>路线必经点的打卡策略设计的初衷也是防止学生作弊</a:t>
            </a:r>
            <a:endParaRPr lang="en-US" altLang="zh-CN" dirty="0"/>
          </a:p>
          <a:p>
            <a:r>
              <a:rPr lang="zh-CN" altLang="en-US" dirty="0"/>
              <a:t>路线必经点位这样的措施是必不可少的</a:t>
            </a:r>
            <a:endParaRPr lang="en-US" altLang="zh-CN" dirty="0"/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588338F4-ADB5-483C-918A-34DE0445C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1368"/>
            <a:ext cx="5181600" cy="39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993" y="2789607"/>
            <a:ext cx="5181600" cy="4351338"/>
          </a:xfrm>
        </p:spPr>
        <p:txBody>
          <a:bodyPr/>
          <a:lstStyle/>
          <a:p>
            <a:r>
              <a:rPr lang="zh-CN" altLang="en-US" dirty="0"/>
              <a:t>保持原有的“跑步打卡，路线必经点位”的基础功能</a:t>
            </a:r>
            <a:endParaRPr lang="en-US" altLang="zh-CN" dirty="0"/>
          </a:p>
          <a:p>
            <a:r>
              <a:rPr lang="zh-CN" altLang="en-US" dirty="0"/>
              <a:t>将跑步打卡软件变得具有趣味性，对学生有吸引力，是一个需求的痛点。</a:t>
            </a:r>
            <a:endParaRPr lang="en-US" dirty="0"/>
          </a:p>
          <a:p>
            <a:endParaRPr lang="en-US" altLang="zh-CN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C0312A1-A7CC-4614-8C1F-246FE8552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99300"/>
            <a:ext cx="5181600" cy="38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项目目标和特性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7350"/>
            <a:ext cx="5181600" cy="4351338"/>
          </a:xfrm>
        </p:spPr>
        <p:txBody>
          <a:bodyPr/>
          <a:lstStyle/>
          <a:p>
            <a:r>
              <a:rPr lang="zh-CN" altLang="en-US" dirty="0"/>
              <a:t>本项目以鼓励户外运动的趣味游戏</a:t>
            </a:r>
            <a:r>
              <a:rPr lang="en-US" dirty="0"/>
              <a:t>Pokémon Go</a:t>
            </a:r>
            <a:r>
              <a:rPr lang="zh-CN" altLang="en-US" dirty="0"/>
              <a:t>为灵感</a:t>
            </a:r>
            <a:endParaRPr lang="en-US" altLang="zh-CN" dirty="0"/>
          </a:p>
          <a:p>
            <a:r>
              <a:rPr lang="zh-CN" altLang="en-US" dirty="0"/>
              <a:t>将虚拟精灵养成游戏与跑步打卡软件结合</a:t>
            </a:r>
            <a:endParaRPr lang="en-US" altLang="zh-CN" dirty="0"/>
          </a:p>
          <a:p>
            <a:r>
              <a:rPr lang="zh-CN" altLang="en-US" dirty="0"/>
              <a:t>旨在以游戏的趣味性鼓励学生完成每学期的跑步任务</a:t>
            </a:r>
            <a:endParaRPr lang="en-US" altLang="zh-CN" dirty="0"/>
          </a:p>
          <a:p>
            <a:r>
              <a:rPr lang="zh-CN" altLang="en-US" dirty="0"/>
              <a:t>在游戏的同时收获户外运动带来的强健体魄。</a:t>
            </a:r>
            <a:endParaRPr lang="en-US" dirty="0"/>
          </a:p>
          <a:p>
            <a:endParaRPr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14F5DF0-7DCB-4F39-8DC3-D6D968B1DF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7408" y="2252216"/>
            <a:ext cx="5181600" cy="30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项目目标和特性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7350"/>
            <a:ext cx="5181600" cy="4351338"/>
          </a:xfrm>
        </p:spPr>
        <p:txBody>
          <a:bodyPr/>
          <a:lstStyle/>
          <a:p>
            <a:r>
              <a:rPr lang="zh-CN" altLang="en-US" dirty="0"/>
              <a:t>本项目“跑</a:t>
            </a:r>
            <a:r>
              <a:rPr lang="en-US" dirty="0"/>
              <a:t>Kemon-Go</a:t>
            </a:r>
            <a:r>
              <a:rPr lang="zh-CN" altLang="en-US" dirty="0"/>
              <a:t>”，通过增强现实</a:t>
            </a:r>
            <a:r>
              <a:rPr lang="en-US" dirty="0"/>
              <a:t>AR</a:t>
            </a:r>
            <a:r>
              <a:rPr lang="zh-CN" altLang="en-US" dirty="0"/>
              <a:t>技术将趣味性寓于跑步打卡软件</a:t>
            </a:r>
            <a:endParaRPr lang="en-US" dirty="0"/>
          </a:p>
          <a:p>
            <a:r>
              <a:rPr lang="zh-CN" altLang="en-US" dirty="0"/>
              <a:t>通过</a:t>
            </a:r>
            <a:r>
              <a:rPr lang="en-US" dirty="0"/>
              <a:t>GPS</a:t>
            </a:r>
            <a:r>
              <a:rPr lang="zh-CN" altLang="en-US" dirty="0"/>
              <a:t>高精度定位与服务器端的数据处理实现学生跑步情况的统计与管理</a:t>
            </a:r>
            <a:endParaRPr lang="en-US" altLang="zh-CN" dirty="0"/>
          </a:p>
          <a:p>
            <a:r>
              <a:rPr lang="zh-CN" altLang="en-US" dirty="0"/>
              <a:t>实现跑步软件中游戏数据的同步与管理</a:t>
            </a:r>
            <a:endParaRPr lang="en-US" altLang="zh-CN" dirty="0"/>
          </a:p>
        </p:txBody>
      </p:sp>
      <p:pic>
        <p:nvPicPr>
          <p:cNvPr id="7" name="内容占位符 8">
            <a:extLst>
              <a:ext uri="{FF2B5EF4-FFF2-40B4-BE49-F238E27FC236}">
                <a16:creationId xmlns:a16="http://schemas.microsoft.com/office/drawing/2014/main" id="{25E8F892-5F5A-4EEB-AA72-8378495A3D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5163" y="2081080"/>
            <a:ext cx="5181600" cy="35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项目目标和特性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7350"/>
            <a:ext cx="5181600" cy="4351338"/>
          </a:xfrm>
        </p:spPr>
        <p:txBody>
          <a:bodyPr/>
          <a:lstStyle/>
          <a:p>
            <a:r>
              <a:rPr lang="zh-CN" altLang="en-US" dirty="0"/>
              <a:t>发现一个学生用户开始跑步时，系统自动在地图的适当地点生成虚拟宠物精灵</a:t>
            </a:r>
            <a:endParaRPr lang="en-US" altLang="zh-CN" dirty="0"/>
          </a:p>
          <a:p>
            <a:r>
              <a:rPr lang="zh-CN" altLang="en-US" dirty="0"/>
              <a:t>当学生在限定的时间内跑步至这些地点，打开手机摄像头，就可以在虚拟现实的场景中捕捉虚拟宠物精灵</a:t>
            </a:r>
            <a:endParaRPr lang="en-US" altLang="zh-CN" dirty="0"/>
          </a:p>
          <a:p>
            <a:r>
              <a:rPr lang="zh-CN" altLang="en-US" dirty="0"/>
              <a:t>随着跑步总里程数的增加，宠物精灵可以增加经验并升级。</a:t>
            </a:r>
            <a:endParaRPr lang="en-US" dirty="0"/>
          </a:p>
          <a:p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B3EA1AF-0F60-46EF-9779-0DEAB489C2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5849"/>
            <a:ext cx="5568302" cy="298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2B5F2-9DBC-4C1D-BA1C-041C09D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项目目标和特性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1396-4543-4F92-9B05-25D97CD9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137" y="1901839"/>
            <a:ext cx="5181600" cy="4351338"/>
          </a:xfrm>
        </p:spPr>
        <p:txBody>
          <a:bodyPr/>
          <a:lstStyle/>
          <a:p>
            <a:r>
              <a:rPr lang="zh-CN" altLang="en-US" dirty="0"/>
              <a:t>在服务器端，本项目具有统计学生跑步数据，管理学生跑步完成情况的功能</a:t>
            </a:r>
            <a:endParaRPr lang="en-US" altLang="zh-CN" dirty="0"/>
          </a:p>
          <a:p>
            <a:r>
              <a:rPr lang="zh-CN" altLang="en-US" dirty="0"/>
              <a:t>在手机端，本项目具有查看历史跑步记录，查看附近用户，用户宠物精灵展示与对战，用户论坛交流等功能。</a:t>
            </a:r>
            <a:endParaRPr lang="en-US" dirty="0"/>
          </a:p>
          <a:p>
            <a:endParaRPr lang="en-US" dirty="0"/>
          </a:p>
          <a:p>
            <a:endParaRPr lang="en-US" altLang="zh-CN" dirty="0"/>
          </a:p>
        </p:txBody>
      </p:sp>
      <p:pic>
        <p:nvPicPr>
          <p:cNvPr id="6" name="Picture 2" descr="Image result for Pokemon go">
            <a:extLst>
              <a:ext uri="{FF2B5EF4-FFF2-40B4-BE49-F238E27FC236}">
                <a16:creationId xmlns:a16="http://schemas.microsoft.com/office/drawing/2014/main" id="{51BCA5F1-C5B7-4C52-82D7-44FBECC14F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863</Words>
  <Application>Microsoft Office PowerPoint</Application>
  <PresentationFormat>宽屏</PresentationFormat>
  <Paragraphs>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 Light</vt:lpstr>
      <vt:lpstr>Arial</vt:lpstr>
      <vt:lpstr>Calibri</vt:lpstr>
      <vt:lpstr>Calibri Light</vt:lpstr>
      <vt:lpstr>Times New Roman</vt:lpstr>
      <vt:lpstr>Office Theme</vt:lpstr>
      <vt:lpstr>跑Kemon-Go </vt:lpstr>
      <vt:lpstr>项目背景</vt:lpstr>
      <vt:lpstr>项目背景</vt:lpstr>
      <vt:lpstr>项目背景</vt:lpstr>
      <vt:lpstr>项目背景</vt:lpstr>
      <vt:lpstr>项目目标和特性</vt:lpstr>
      <vt:lpstr>项目目标和特性</vt:lpstr>
      <vt:lpstr>项目目标和特性</vt:lpstr>
      <vt:lpstr>项目目标和特性</vt:lpstr>
      <vt:lpstr>AR 技术方案</vt:lpstr>
      <vt:lpstr>AR 模型展示</vt:lpstr>
      <vt:lpstr>AR 技术方案</vt:lpstr>
      <vt:lpstr>项目目标和特性</vt:lpstr>
      <vt:lpstr>AR 测试平台</vt:lpstr>
      <vt:lpstr>PowerPoint 演示文稿</vt:lpstr>
      <vt:lpstr>迭代计划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跑Kemon-Go</dc:title>
  <dc:creator>Ma Zhiyuan</dc:creator>
  <cp:lastModifiedBy>Ma Zhiyuan</cp:lastModifiedBy>
  <cp:revision>30</cp:revision>
  <dcterms:created xsi:type="dcterms:W3CDTF">2019-06-10T02:37:57Z</dcterms:created>
  <dcterms:modified xsi:type="dcterms:W3CDTF">2019-06-13T09:46:24Z</dcterms:modified>
</cp:coreProperties>
</file>